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2" r:id="rId9"/>
  </p:sldIdLst>
  <p:sldSz cx="9144000" cy="5143500" type="screen16x9"/>
  <p:notesSz cx="6858000" cy="9144000"/>
  <p:embeddedFontLst>
    <p:embeddedFont>
      <p:font typeface="Caveat" panose="020B0604020202020204" charset="0"/>
      <p:regular r:id="rId11"/>
      <p:bold r:id="rId12"/>
    </p:embeddedFont>
    <p:embeddedFont>
      <p:font typeface="Caveat Regular" panose="020B0604020202020204" charset="0"/>
      <p:regular r:id="rId13"/>
      <p:bold r:id="rId14"/>
    </p:embeddedFont>
    <p:embeddedFont>
      <p:font typeface="Roboto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27" autoAdjust="0"/>
  </p:normalViewPr>
  <p:slideViewPr>
    <p:cSldViewPr snapToGrid="0">
      <p:cViewPr>
        <p:scale>
          <a:sx n="125" d="100"/>
          <a:sy n="125" d="100"/>
        </p:scale>
        <p:origin x="-942" y="-3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Heat</a:t>
            </a:r>
            <a:r>
              <a:rPr lang="de-DE" baseline="0" dirty="0"/>
              <a:t> </a:t>
            </a:r>
            <a:r>
              <a:rPr lang="de-DE" baseline="0" dirty="0" err="1"/>
              <a:t>supply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 in Germany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CA6-45AB-9E80-8C7874E684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CA6-45AB-9E80-8C7874E684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CA6-45AB-9E80-8C7874E684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CA6-45AB-9E80-8C7874E684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CA6-45AB-9E80-8C7874E684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Tabelle1!$A$2:$A$6</c:f>
              <c:strCache>
                <c:ptCount val="5"/>
                <c:pt idx="0">
                  <c:v>Gas boiler</c:v>
                </c:pt>
                <c:pt idx="1">
                  <c:v>Oil boiler</c:v>
                </c:pt>
                <c:pt idx="2">
                  <c:v>District heat</c:v>
                </c:pt>
                <c:pt idx="3">
                  <c:v>Heat pump</c:v>
                </c:pt>
                <c:pt idx="4">
                  <c:v>Others</c:v>
                </c:pt>
              </c:strCache>
            </c:strRef>
          </c:cat>
          <c:val>
            <c:numRef>
              <c:f>Tabelle1!$B$2:$B$6</c:f>
              <c:numCache>
                <c:formatCode>0%</c:formatCode>
                <c:ptCount val="5"/>
                <c:pt idx="0">
                  <c:v>0.48</c:v>
                </c:pt>
                <c:pt idx="1">
                  <c:v>0.26</c:v>
                </c:pt>
                <c:pt idx="2">
                  <c:v>0.14000000000000001</c:v>
                </c:pt>
                <c:pt idx="3">
                  <c:v>0.05</c:v>
                </c:pt>
                <c:pt idx="4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4-4521-AB0C-7801CF1CD8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dirty="0"/>
              <a:t>CO</a:t>
            </a:r>
            <a:r>
              <a:rPr lang="de-DE" sz="1600" baseline="-25000" dirty="0"/>
              <a:t>2</a:t>
            </a:r>
            <a:r>
              <a:rPr lang="de-DE" sz="1600" baseline="0" dirty="0"/>
              <a:t> </a:t>
            </a:r>
            <a:r>
              <a:rPr lang="de-DE" sz="1600" baseline="0" dirty="0" err="1"/>
              <a:t>emissions</a:t>
            </a:r>
            <a:r>
              <a:rPr lang="de-DE" sz="1600" baseline="0" dirty="0"/>
              <a:t> per </a:t>
            </a:r>
            <a:r>
              <a:rPr lang="de-DE" sz="1600" baseline="0" dirty="0" err="1"/>
              <a:t>person</a:t>
            </a:r>
            <a:r>
              <a:rPr lang="de-DE" sz="1600" baseline="0" dirty="0"/>
              <a:t> 2017 [1]</a:t>
            </a:r>
            <a:endParaRPr lang="de-DE" sz="1600" dirty="0"/>
          </a:p>
        </c:rich>
      </c:tx>
      <c:layout>
        <c:manualLayout>
          <c:xMode val="edge"/>
          <c:yMode val="edge"/>
          <c:x val="0.15235934676628207"/>
          <c:y val="1.60767565966392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Asia</c:v>
                </c:pt>
                <c:pt idx="1">
                  <c:v>North America</c:v>
                </c:pt>
                <c:pt idx="2">
                  <c:v>Europe</c:v>
                </c:pt>
                <c:pt idx="3">
                  <c:v>Africa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4.1468804015736316</c:v>
                </c:pt>
                <c:pt idx="1">
                  <c:v>11.22578684130537</c:v>
                </c:pt>
                <c:pt idx="2">
                  <c:v>8.2560848021720261</c:v>
                </c:pt>
                <c:pt idx="3">
                  <c:v>1.0689646666063661</c:v>
                </c:pt>
                <c:pt idx="4">
                  <c:v>2.603334635000651</c:v>
                </c:pt>
                <c:pt idx="5">
                  <c:v>13.053467000835422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F-4DFD-AE7B-0105A1D9585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Asia</c:v>
                </c:pt>
                <c:pt idx="1">
                  <c:v>North America</c:v>
                </c:pt>
                <c:pt idx="2">
                  <c:v>Europe</c:v>
                </c:pt>
                <c:pt idx="3">
                  <c:v>Africa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2B6F-4DFD-AE7B-0105A1D9585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Asia</c:v>
                </c:pt>
                <c:pt idx="1">
                  <c:v>North America</c:v>
                </c:pt>
                <c:pt idx="2">
                  <c:v>Europe</c:v>
                </c:pt>
                <c:pt idx="3">
                  <c:v>Africa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2B6F-4DFD-AE7B-0105A1D95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330015"/>
        <c:axId val="1980926047"/>
      </c:barChart>
      <c:catAx>
        <c:axId val="12133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80926047"/>
        <c:crosses val="autoZero"/>
        <c:auto val="1"/>
        <c:lblAlgn val="ctr"/>
        <c:lblOffset val="100"/>
        <c:noMultiLvlLbl val="0"/>
      </c:catAx>
      <c:valAx>
        <c:axId val="1980926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</a:t>
                </a:r>
                <a:r>
                  <a:rPr lang="de-DE" baseline="-25000" dirty="0"/>
                  <a:t>2,eq</a:t>
                </a:r>
                <a:r>
                  <a:rPr lang="de-DE" dirty="0"/>
                  <a:t> [</a:t>
                </a:r>
                <a:r>
                  <a:rPr lang="de-DE" dirty="0" err="1"/>
                  <a:t>tons</a:t>
                </a:r>
                <a:r>
                  <a:rPr lang="de-DE" baseline="0" dirty="0"/>
                  <a:t> p. </a:t>
                </a:r>
                <a:r>
                  <a:rPr lang="de-DE" baseline="0" dirty="0" err="1"/>
                  <a:t>capita</a:t>
                </a:r>
                <a:r>
                  <a:rPr lang="de-DE" dirty="0"/>
                  <a:t>]</a:t>
                </a:r>
              </a:p>
            </c:rich>
          </c:tx>
          <c:layout>
            <c:manualLayout>
              <c:xMode val="edge"/>
              <c:yMode val="edge"/>
              <c:x val="2.0216280086213678E-2"/>
              <c:y val="0.139841198777491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1330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chart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Maybe </a:t>
            </a:r>
            <a:r>
              <a:rPr lang="de-DE" dirty="0" err="1"/>
              <a:t>you‘ve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Building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and privat </a:t>
            </a:r>
            <a:r>
              <a:rPr lang="de-DE" dirty="0" err="1"/>
              <a:t>building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hae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privat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Space </a:t>
            </a:r>
            <a:r>
              <a:rPr lang="de-DE" dirty="0" err="1"/>
              <a:t>heating</a:t>
            </a:r>
            <a:r>
              <a:rPr lang="de-DE" dirty="0"/>
              <a:t>, </a:t>
            </a:r>
            <a:r>
              <a:rPr lang="de-DE" dirty="0" err="1"/>
              <a:t>dhw</a:t>
            </a:r>
            <a:r>
              <a:rPr lang="de-DE" dirty="0"/>
              <a:t>, and </a:t>
            </a:r>
            <a:r>
              <a:rPr lang="de-DE" dirty="0" err="1"/>
              <a:t>electricity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This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hasent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But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questionary</a:t>
            </a:r>
            <a:r>
              <a:rPr lang="de-DE" dirty="0"/>
              <a:t> on </a:t>
            </a:r>
            <a:r>
              <a:rPr lang="de-DE" dirty="0" err="1"/>
              <a:t>menti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58b18e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158b18e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annual CO2 </a:t>
            </a:r>
            <a:r>
              <a:rPr lang="de-DE" dirty="0" err="1"/>
              <a:t>budget</a:t>
            </a:r>
            <a:r>
              <a:rPr lang="de-DE" dirty="0"/>
              <a:t> per </a:t>
            </a:r>
            <a:r>
              <a:rPr lang="de-DE" dirty="0" err="1"/>
              <a:t>capita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1.5 °C </a:t>
            </a:r>
            <a:r>
              <a:rPr lang="de-DE" dirty="0" err="1"/>
              <a:t>goal</a:t>
            </a:r>
            <a:r>
              <a:rPr lang="de-DE" dirty="0"/>
              <a:t>: 2.3 </a:t>
            </a:r>
            <a:r>
              <a:rPr lang="de-DE" dirty="0" err="1"/>
              <a:t>tons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Bundeumweltministerium: https://www.ndr.de/ratgeber/klimawandel/CO2-Ausstoss-in-Deutschland-Sektoren,kohlendioxid146.html</a:t>
            </a:r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chaning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a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 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theses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 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2-emiss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hyperlink" Target="https://www.globalcarbonproject.org/carbonbudget/20/files/GCP_CarbonBudget_2020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984700" y="624075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/>
              <a:t>CO</a:t>
            </a:r>
            <a:r>
              <a:rPr lang="de" sz="2100" baseline="-25000"/>
              <a:t>2</a:t>
            </a:r>
            <a:r>
              <a:rPr lang="de" sz="2100"/>
              <a:t> emissions by sector</a:t>
            </a:r>
            <a:endParaRPr sz="21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07C2B9B-2F78-4F7C-A0CF-EFD950C67E83}"/>
              </a:ext>
            </a:extLst>
          </p:cNvPr>
          <p:cNvSpPr/>
          <p:nvPr/>
        </p:nvSpPr>
        <p:spPr>
          <a:xfrm>
            <a:off x="2984700" y="1536526"/>
            <a:ext cx="2973514" cy="2747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3227539" y="4630455"/>
            <a:ext cx="236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menti.com/4u3285jgöes5t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BC43B1-A7CD-4264-9D95-2CB791A3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55"/>
          <a:stretch/>
        </p:blipFill>
        <p:spPr>
          <a:xfrm>
            <a:off x="4932813" y="1809183"/>
            <a:ext cx="3925899" cy="22005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B7C1BA-00F8-4738-8ED8-AD8CE7FD2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69" y="1809183"/>
            <a:ext cx="3925899" cy="22012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817697" y="427340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dirty="0"/>
              <a:t>menti</a:t>
            </a:r>
            <a:endParaRPr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7612A-7F7E-43B0-95AD-AA042C51B779}"/>
              </a:ext>
            </a:extLst>
          </p:cNvPr>
          <p:cNvSpPr txBox="1"/>
          <p:nvPr/>
        </p:nvSpPr>
        <p:spPr>
          <a:xfrm>
            <a:off x="1294356" y="1945710"/>
            <a:ext cx="53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  <a:p>
            <a:r>
              <a:rPr lang="de-DE" sz="1000" dirty="0"/>
              <a:t>- </a:t>
            </a:r>
            <a:r>
              <a:rPr lang="de-DE" sz="1000" dirty="0" err="1"/>
              <a:t>oil</a:t>
            </a:r>
            <a:r>
              <a:rPr lang="de-DE" sz="1000" dirty="0"/>
              <a:t>-boiler, gas-boiler, </a:t>
            </a:r>
            <a:r>
              <a:rPr lang="de-DE" sz="1000" dirty="0" err="1"/>
              <a:t>electric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heat</a:t>
            </a:r>
            <a:r>
              <a:rPr lang="de-DE" sz="1000" dirty="0"/>
              <a:t> pump, </a:t>
            </a:r>
            <a:r>
              <a:rPr lang="de-DE" sz="1000" dirty="0" err="1"/>
              <a:t>district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wood</a:t>
            </a:r>
            <a:r>
              <a:rPr lang="de-DE" sz="1000" dirty="0"/>
              <a:t>, i </a:t>
            </a:r>
            <a:r>
              <a:rPr lang="de-DE" sz="1000" dirty="0" err="1"/>
              <a:t>don‘t</a:t>
            </a:r>
            <a:r>
              <a:rPr lang="de-DE" sz="1000" dirty="0"/>
              <a:t> </a:t>
            </a:r>
            <a:r>
              <a:rPr lang="de-DE" sz="1000" dirty="0" err="1"/>
              <a:t>know</a:t>
            </a:r>
            <a:r>
              <a:rPr lang="de-DE" sz="1000" dirty="0"/>
              <a:t> 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B5D9E-F5F1-47F6-B47A-1E7210B3D446}"/>
              </a:ext>
            </a:extLst>
          </p:cNvPr>
          <p:cNvSpPr txBox="1"/>
          <p:nvPr/>
        </p:nvSpPr>
        <p:spPr>
          <a:xfrm>
            <a:off x="1294356" y="2862198"/>
            <a:ext cx="53861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/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/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/>
              <a:t>Energy: _________ kWh/a</a:t>
            </a:r>
          </a:p>
          <a:p>
            <a:r>
              <a:rPr lang="de-DE" sz="1000" dirty="0"/>
              <a:t>CO</a:t>
            </a:r>
            <a:r>
              <a:rPr lang="de-DE" sz="1000" baseline="-25000" dirty="0"/>
              <a:t>2</a:t>
            </a:r>
            <a:r>
              <a:rPr lang="de-DE" sz="1000" dirty="0"/>
              <a:t>:     _________ t/a</a:t>
            </a:r>
          </a:p>
          <a:p>
            <a:r>
              <a:rPr lang="de-DE" sz="1000" dirty="0"/>
              <a:t>*           I </a:t>
            </a:r>
            <a:r>
              <a:rPr lang="de-DE" sz="1000" dirty="0" err="1"/>
              <a:t>have</a:t>
            </a:r>
            <a:r>
              <a:rPr lang="de-DE" sz="1000" dirty="0"/>
              <a:t> </a:t>
            </a:r>
            <a:r>
              <a:rPr lang="de-DE" sz="1000" dirty="0" err="1"/>
              <a:t>no</a:t>
            </a:r>
            <a:r>
              <a:rPr lang="de-DE" sz="1000" dirty="0"/>
              <a:t> </a:t>
            </a:r>
            <a:r>
              <a:rPr lang="de-DE" sz="1000" dirty="0" err="1"/>
              <a:t>clue</a:t>
            </a:r>
            <a:r>
              <a:rPr lang="de-DE" sz="1000" dirty="0"/>
              <a:t>!?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8EA10-C68B-42B9-BCA3-0A8554C8455A}"/>
              </a:ext>
            </a:extLst>
          </p:cNvPr>
          <p:cNvSpPr txBox="1"/>
          <p:nvPr/>
        </p:nvSpPr>
        <p:spPr>
          <a:xfrm>
            <a:off x="229420" y="153542"/>
            <a:ext cx="5386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67884-AFB5-44D0-AB44-B5D0049CEB36}"/>
              </a:ext>
            </a:extLst>
          </p:cNvPr>
          <p:cNvSpPr txBox="1"/>
          <p:nvPr/>
        </p:nvSpPr>
        <p:spPr>
          <a:xfrm>
            <a:off x="4858920" y="186863"/>
            <a:ext cx="41880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 err="1"/>
              <a:t>Barchart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</a:t>
            </a:r>
            <a:r>
              <a:rPr lang="de-DE" sz="1000" dirty="0" err="1"/>
              <a:t>averages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continents</a:t>
            </a:r>
            <a:r>
              <a:rPr lang="de-DE" sz="1000" dirty="0"/>
              <a:t>, and co2 </a:t>
            </a:r>
            <a:r>
              <a:rPr lang="de-DE" sz="1000" dirty="0" err="1"/>
              <a:t>budget</a:t>
            </a:r>
            <a:r>
              <a:rPr lang="de-DE" sz="1000" dirty="0"/>
              <a:t> </a:t>
            </a:r>
            <a:r>
              <a:rPr lang="de-DE" sz="1000" dirty="0" err="1"/>
              <a:t>p.p</a:t>
            </a:r>
            <a:r>
              <a:rPr lang="de-DE" sz="1000" dirty="0"/>
              <a:t>./a</a:t>
            </a:r>
          </a:p>
          <a:p>
            <a:r>
              <a:rPr lang="de-DE" sz="1000" dirty="0"/>
              <a:t>[Volker Quaschning] </a:t>
            </a:r>
          </a:p>
          <a:p>
            <a:endParaRPr lang="de-DE" sz="10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58344B11-B83F-4B91-9D9A-1846FFD614A5}"/>
              </a:ext>
            </a:extLst>
          </p:cNvPr>
          <p:cNvSpPr txBox="1"/>
          <p:nvPr/>
        </p:nvSpPr>
        <p:spPr>
          <a:xfrm>
            <a:off x="5326610" y="3953128"/>
            <a:ext cx="3388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  <a:r>
              <a:rPr lang="de-DE" sz="1000" dirty="0">
                <a:hlinkClick r:id="rId3"/>
              </a:rPr>
              <a:t>https://ourworldindata.org/co2-emissions</a:t>
            </a:r>
            <a:br>
              <a:rPr lang="de-DE" sz="1000" dirty="0"/>
            </a:br>
            <a:r>
              <a:rPr lang="de-DE" sz="1000" dirty="0"/>
              <a:t>[2]</a:t>
            </a:r>
            <a:r>
              <a:rPr lang="de-DE" sz="1000" dirty="0">
                <a:hlinkClick r:id="rId4"/>
              </a:rPr>
              <a:t>https://www.globalcarbonproject.org/carbonbudget/20/files/GCP_CarbonBudget_2020.pdf</a:t>
            </a:r>
            <a:endParaRPr lang="de-DE" sz="1000" dirty="0"/>
          </a:p>
          <a:p>
            <a:r>
              <a:rPr lang="en-US" sz="1000" dirty="0"/>
              <a:t>[3]</a:t>
            </a:r>
            <a:r>
              <a:rPr lang="en-US" sz="1000" dirty="0" err="1"/>
              <a:t>Bundesumweltministerium</a:t>
            </a:r>
            <a:endParaRPr lang="en-US" sz="10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F046CBB-4D02-41AC-8CEF-7F0B51EF1FDA}"/>
              </a:ext>
            </a:extLst>
          </p:cNvPr>
          <p:cNvGrpSpPr/>
          <p:nvPr/>
        </p:nvGrpSpPr>
        <p:grpSpPr>
          <a:xfrm>
            <a:off x="0" y="1147354"/>
            <a:ext cx="4675094" cy="3366621"/>
            <a:chOff x="0" y="1147354"/>
            <a:chExt cx="4675094" cy="3366621"/>
          </a:xfrm>
        </p:grpSpPr>
        <p:graphicFrame>
          <p:nvGraphicFramePr>
            <p:cNvPr id="4" name="Diagramm 3">
              <a:extLst>
                <a:ext uri="{FF2B5EF4-FFF2-40B4-BE49-F238E27FC236}">
                  <a16:creationId xmlns:a16="http://schemas.microsoft.com/office/drawing/2014/main" id="{AF7EDD2C-FA9E-40EE-875F-CE3A7D1977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3816309"/>
                </p:ext>
              </p:extLst>
            </p:nvPr>
          </p:nvGraphicFramePr>
          <p:xfrm>
            <a:off x="0" y="1147354"/>
            <a:ext cx="4675094" cy="33666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BEDFC91-9093-4A12-9283-B9CAA93FE74C}"/>
                </a:ext>
              </a:extLst>
            </p:cNvPr>
            <p:cNvSpPr txBox="1"/>
            <p:nvPr/>
          </p:nvSpPr>
          <p:spPr>
            <a:xfrm>
              <a:off x="293183" y="4113865"/>
              <a:ext cx="4088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[https://www.unika-kalksandstein.de/downloads-unika/category/19-waermeschutz.html?download=109:geg-2020]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2B436A2-F54F-463B-99AD-AED5C3A893C8}"/>
              </a:ext>
            </a:extLst>
          </p:cNvPr>
          <p:cNvGrpSpPr/>
          <p:nvPr/>
        </p:nvGrpSpPr>
        <p:grpSpPr>
          <a:xfrm>
            <a:off x="4649516" y="1118863"/>
            <a:ext cx="4397446" cy="2890423"/>
            <a:chOff x="4655324" y="1803475"/>
            <a:chExt cx="4397446" cy="2890423"/>
          </a:xfrm>
        </p:grpSpPr>
        <p:graphicFrame>
          <p:nvGraphicFramePr>
            <p:cNvPr id="12" name="Diagramm 11">
              <a:extLst>
                <a:ext uri="{FF2B5EF4-FFF2-40B4-BE49-F238E27FC236}">
                  <a16:creationId xmlns:a16="http://schemas.microsoft.com/office/drawing/2014/main" id="{B35AF7AE-7809-4602-9048-28767FDE4A9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98131276"/>
                </p:ext>
              </p:extLst>
            </p:nvPr>
          </p:nvGraphicFramePr>
          <p:xfrm>
            <a:off x="4655324" y="2324017"/>
            <a:ext cx="4397446" cy="23698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7BD75A-DCBC-455C-BF9D-0AF8DFCEC922}"/>
                </a:ext>
              </a:extLst>
            </p:cNvPr>
            <p:cNvCxnSpPr/>
            <p:nvPr/>
          </p:nvCxnSpPr>
          <p:spPr>
            <a:xfrm>
              <a:off x="5332418" y="3926541"/>
              <a:ext cx="360087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50F8E2F5-6B2A-4498-98C5-B25263D1D0F8}"/>
                </a:ext>
              </a:extLst>
            </p:cNvPr>
            <p:cNvSpPr txBox="1"/>
            <p:nvPr/>
          </p:nvSpPr>
          <p:spPr>
            <a:xfrm>
              <a:off x="6046565" y="1803475"/>
              <a:ext cx="164054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rgbClr val="00B050"/>
                  </a:solidFill>
                </a:rPr>
                <a:t>Annual CO2 </a:t>
              </a:r>
              <a:r>
                <a:rPr lang="de-DE" sz="1000" dirty="0" err="1">
                  <a:solidFill>
                    <a:srgbClr val="00B050"/>
                  </a:solidFill>
                </a:rPr>
                <a:t>budget</a:t>
              </a:r>
              <a:r>
                <a:rPr lang="de-DE" sz="1000" dirty="0">
                  <a:solidFill>
                    <a:srgbClr val="00B050"/>
                  </a:solidFill>
                </a:rPr>
                <a:t> per </a:t>
              </a:r>
              <a:r>
                <a:rPr lang="de-DE" sz="1000" dirty="0" err="1">
                  <a:solidFill>
                    <a:srgbClr val="00B050"/>
                  </a:solidFill>
                </a:rPr>
                <a:t>person</a:t>
              </a:r>
              <a:r>
                <a:rPr lang="de-DE" sz="1000" dirty="0">
                  <a:solidFill>
                    <a:srgbClr val="00B050"/>
                  </a:solidFill>
                </a:rPr>
                <a:t> </a:t>
              </a:r>
              <a:r>
                <a:rPr lang="de-DE" sz="1000" dirty="0" err="1">
                  <a:solidFill>
                    <a:srgbClr val="00B050"/>
                  </a:solidFill>
                </a:rPr>
                <a:t>to</a:t>
              </a:r>
              <a:r>
                <a:rPr lang="de-DE" sz="1000" dirty="0">
                  <a:solidFill>
                    <a:srgbClr val="00B050"/>
                  </a:solidFill>
                </a:rPr>
                <a:t> </a:t>
              </a:r>
              <a:r>
                <a:rPr lang="de-DE" sz="1000" dirty="0" err="1">
                  <a:solidFill>
                    <a:srgbClr val="00B050"/>
                  </a:solidFill>
                </a:rPr>
                <a:t>meet</a:t>
              </a:r>
              <a:r>
                <a:rPr lang="de-DE" sz="1000" dirty="0">
                  <a:solidFill>
                    <a:srgbClr val="00B050"/>
                  </a:solidFill>
                </a:rPr>
                <a:t> </a:t>
              </a:r>
              <a:r>
                <a:rPr lang="de-DE" sz="1000" dirty="0" err="1">
                  <a:solidFill>
                    <a:srgbClr val="00B050"/>
                  </a:solidFill>
                </a:rPr>
                <a:t>the</a:t>
              </a:r>
              <a:r>
                <a:rPr lang="de-DE" sz="1000" dirty="0">
                  <a:solidFill>
                    <a:srgbClr val="00B050"/>
                  </a:solidFill>
                </a:rPr>
                <a:t> 1.5 °C </a:t>
              </a:r>
              <a:r>
                <a:rPr lang="de-DE" sz="1000" dirty="0" err="1">
                  <a:solidFill>
                    <a:srgbClr val="00B050"/>
                  </a:solidFill>
                </a:rPr>
                <a:t>goal</a:t>
              </a:r>
              <a:r>
                <a:rPr lang="de-DE" sz="1000" dirty="0">
                  <a:solidFill>
                    <a:srgbClr val="00B050"/>
                  </a:solidFill>
                </a:rPr>
                <a:t> (2.3 t/a) [2]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2F4F890-DF72-40A0-B3B7-733C723F7BC6}"/>
                </a:ext>
              </a:extLst>
            </p:cNvPr>
            <p:cNvCxnSpPr/>
            <p:nvPr/>
          </p:nvCxnSpPr>
          <p:spPr>
            <a:xfrm>
              <a:off x="5332418" y="3702426"/>
              <a:ext cx="36008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51EAFCC9-016D-408C-892C-14A7B02EFBD2}"/>
                </a:ext>
              </a:extLst>
            </p:cNvPr>
            <p:cNvSpPr txBox="1"/>
            <p:nvPr/>
          </p:nvSpPr>
          <p:spPr>
            <a:xfrm>
              <a:off x="5114907" y="1844163"/>
              <a:ext cx="101302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rgbClr val="FF0000"/>
                  </a:solidFill>
                </a:rPr>
                <a:t>Average 2019</a:t>
              </a:r>
            </a:p>
            <a:p>
              <a:r>
                <a:rPr lang="de-DE" sz="1000" dirty="0">
                  <a:solidFill>
                    <a:srgbClr val="FF0000"/>
                  </a:solidFill>
                </a:rPr>
                <a:t>(4.7 t/a) [2]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9C71975-D6FF-4133-98D3-8188196C189C}"/>
              </a:ext>
            </a:extLst>
          </p:cNvPr>
          <p:cNvCxnSpPr/>
          <p:nvPr/>
        </p:nvCxnSpPr>
        <p:spPr>
          <a:xfrm>
            <a:off x="5330991" y="3348609"/>
            <a:ext cx="360087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">
            <a:extLst>
              <a:ext uri="{FF2B5EF4-FFF2-40B4-BE49-F238E27FC236}">
                <a16:creationId xmlns:a16="http://schemas.microsoft.com/office/drawing/2014/main" id="{41557A10-DFBF-4617-A5B4-A1CC2F07E26B}"/>
              </a:ext>
            </a:extLst>
          </p:cNvPr>
          <p:cNvSpPr txBox="1"/>
          <p:nvPr/>
        </p:nvSpPr>
        <p:spPr>
          <a:xfrm>
            <a:off x="7627621" y="1094209"/>
            <a:ext cx="129986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7030A0"/>
                </a:solidFill>
              </a:rPr>
              <a:t>CO2 </a:t>
            </a:r>
            <a:r>
              <a:rPr lang="de-DE" sz="1000" dirty="0" err="1">
                <a:solidFill>
                  <a:srgbClr val="7030A0"/>
                </a:solidFill>
              </a:rPr>
              <a:t>emissions</a:t>
            </a:r>
            <a:r>
              <a:rPr lang="de-DE" sz="1000" dirty="0">
                <a:solidFill>
                  <a:srgbClr val="7030A0"/>
                </a:solidFill>
              </a:rPr>
              <a:t> </a:t>
            </a:r>
            <a:r>
              <a:rPr lang="de-DE" sz="1000" dirty="0" err="1">
                <a:solidFill>
                  <a:srgbClr val="7030A0"/>
                </a:solidFill>
              </a:rPr>
              <a:t>for</a:t>
            </a:r>
            <a:r>
              <a:rPr lang="de-DE" sz="1000" dirty="0">
                <a:solidFill>
                  <a:srgbClr val="7030A0"/>
                </a:solidFill>
              </a:rPr>
              <a:t> </a:t>
            </a:r>
            <a:r>
              <a:rPr lang="de-DE" sz="1000" dirty="0" err="1">
                <a:solidFill>
                  <a:srgbClr val="7030A0"/>
                </a:solidFill>
              </a:rPr>
              <a:t>heating</a:t>
            </a:r>
            <a:r>
              <a:rPr lang="de-DE" sz="1000" dirty="0">
                <a:solidFill>
                  <a:srgbClr val="7030A0"/>
                </a:solidFill>
              </a:rPr>
              <a:t> in Germany (1.75 t/a) [3]</a:t>
            </a:r>
            <a:endParaRPr lang="en-US" sz="1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4;p15">
            <a:extLst>
              <a:ext uri="{FF2B5EF4-FFF2-40B4-BE49-F238E27FC236}">
                <a16:creationId xmlns:a16="http://schemas.microsoft.com/office/drawing/2014/main" id="{31BA0905-4C0A-4F2F-B8C9-46C4E5220E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36" b="-9"/>
          <a:stretch/>
        </p:blipFill>
        <p:spPr>
          <a:xfrm rot="16200000">
            <a:off x="4363153" y="1252922"/>
            <a:ext cx="3539391" cy="4439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171087" y="2254810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483607" y="1222309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3913199" y="305949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14" name="Google Shape;65;p15">
            <a:extLst>
              <a:ext uri="{FF2B5EF4-FFF2-40B4-BE49-F238E27FC236}">
                <a16:creationId xmlns:a16="http://schemas.microsoft.com/office/drawing/2014/main" id="{2F4A117E-A96B-41E6-865C-8DDF277A9D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9490" b="7198"/>
          <a:stretch/>
        </p:blipFill>
        <p:spPr>
          <a:xfrm rot="16200000">
            <a:off x="5915331" y="1913083"/>
            <a:ext cx="3503417" cy="2957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E78F7F3-8C82-45CE-B3DC-2A931AAE1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6980"/>
          <a:stretch/>
        </p:blipFill>
        <p:spPr>
          <a:xfrm>
            <a:off x="7084881" y="3698124"/>
            <a:ext cx="2059119" cy="1445376"/>
          </a:xfrm>
          <a:prstGeom prst="rect">
            <a:avLst/>
          </a:prstGeom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4">
            <a:alphaModFix/>
          </a:blip>
          <a:srcRect l="9272" t="9164" r="4795" b="12972"/>
          <a:stretch/>
        </p:blipFill>
        <p:spPr>
          <a:xfrm>
            <a:off x="2653600" y="2175204"/>
            <a:ext cx="3239008" cy="264526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932572" y="1370887"/>
            <a:ext cx="214230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or free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o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pen source</a:t>
            </a:r>
            <a:endParaRPr sz="2100" dirty="0"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54964" y="2884627"/>
            <a:ext cx="2577643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self-explanatory 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intuitv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o prerequists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e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ducational gamification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5689540" y="1370887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386805" y="2436024"/>
            <a:ext cx="254041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veat"/>
                <a:ea typeface="Caveat"/>
                <a:cs typeface="Caveat"/>
                <a:sym typeface="Caveat"/>
              </a:rPr>
              <a:t>Voluntary &amp; Non Profit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veat"/>
                <a:ea typeface="Caveat Regular"/>
                <a:cs typeface="Caveat Regular"/>
                <a:sym typeface="Caveat"/>
              </a:rPr>
              <a:t>  </a:t>
            </a:r>
            <a:r>
              <a:rPr lang="en-US" sz="2000" dirty="0">
                <a:latin typeface="Caveat"/>
                <a:ea typeface="Caveat Regular"/>
                <a:cs typeface="Caveat Regular"/>
                <a:sym typeface="Caveat"/>
              </a:rPr>
              <a:t>-</a:t>
            </a:r>
            <a:r>
              <a:rPr lang="en-US" sz="2000" b="1" dirty="0">
                <a:latin typeface="Caveat"/>
                <a:ea typeface="Caveat Regular"/>
                <a:cs typeface="Caveat Regular"/>
                <a:sym typeface="Caveat"/>
              </a:rPr>
              <a:t>   </a:t>
            </a: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no</a:t>
            </a:r>
            <a:r>
              <a:rPr lang="de-DE" sz="1800" dirty="0"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hierachy</a:t>
            </a:r>
            <a:endParaRPr lang="de-DE"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self</a:t>
            </a:r>
            <a:r>
              <a:rPr lang="de-DE" sz="1800" dirty="0">
                <a:latin typeface="Caveat Regular"/>
                <a:ea typeface="Caveat Regular"/>
                <a:cs typeface="Caveat Regular"/>
                <a:sym typeface="Caveat Regular"/>
              </a:rPr>
              <a:t>-initiative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work</a:t>
            </a:r>
            <a:r>
              <a:rPr lang="de-DE" sz="1800" dirty="0">
                <a:latin typeface="Caveat Regular"/>
                <a:ea typeface="Caveat Regular"/>
                <a:cs typeface="Caveat Regular"/>
                <a:sym typeface="Caveat Regular"/>
              </a:rPr>
              <a:t> at own </a:t>
            </a: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pace</a:t>
            </a:r>
            <a:endParaRPr lang="de-DE"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endParaRPr lang="de-DE"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2401484" y="515211"/>
            <a:ext cx="3871968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latin typeface="Caveat"/>
                <a:ea typeface="Caveat"/>
                <a:cs typeface="Caveat"/>
                <a:sym typeface="Caveat"/>
              </a:rPr>
              <a:t>Simulation </a:t>
            </a:r>
            <a:r>
              <a:rPr lang="de-DE" sz="2000" b="1" dirty="0" err="1">
                <a:latin typeface="Caveat"/>
                <a:ea typeface="Caveat"/>
                <a:cs typeface="Caveat"/>
                <a:sym typeface="Caveat"/>
              </a:rPr>
              <a:t>tool</a:t>
            </a:r>
            <a:endParaRPr lang="de-DE"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Calculate current energy demand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Analyze refurbishment possibilities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Design energy supply system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endParaRPr lang="en-US" sz="2100" dirty="0"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93" b="49661" l="6207" r="89953">
                        <a14:foregroundMark x1="5050" y1="8503" x2="30247" y2="7299"/>
                        <a14:foregroundMark x1="30247" y1="7299" x2="55339" y2="9255"/>
                        <a14:foregroundMark x1="55339" y1="9255" x2="80484" y2="8202"/>
                        <a14:foregroundMark x1="80484" y1="8202" x2="81799" y2="45448"/>
                        <a14:foregroundMark x1="81799" y1="45448" x2="57233" y2="53047"/>
                        <a14:foregroundMark x1="57233" y1="53047" x2="6786" y2="51919"/>
                        <a14:foregroundMark x1="6786" y1="51919" x2="8995" y2="16102"/>
                        <a14:foregroundMark x1="8995" y1="16102" x2="6207" y2="9255"/>
                        <a14:backgroundMark x1="5576" y1="30098" x2="5576" y2="30098"/>
                        <a14:backgroundMark x1="35350" y1="23853" x2="42083" y2="28141"/>
                        <a14:backgroundMark x1="92635" y1="9481" x2="93161" y2="82242"/>
                        <a14:backgroundMark x1="93161" y1="82242" x2="89164" y2="93604"/>
                        <a14:backgroundMark x1="4366" y1="23401" x2="2683" y2="42814"/>
                        <a14:backgroundMark x1="33351" y1="23401" x2="44608" y2="30775"/>
                        <a14:backgroundMark x1="4734" y1="23401" x2="1736" y2="58841"/>
                        <a14:backgroundMark x1="1736" y1="58841" x2="1526" y2="58841"/>
                        <a14:backgroundMark x1="5208" y1="72460" x2="7049" y2="95485"/>
                        <a14:backgroundMark x1="25513" y1="76298" x2="51026" y2="73664"/>
                        <a14:backgroundMark x1="51026" y1="73664" x2="61021" y2="74191"/>
                        <a14:backgroundMark x1="45082" y1="31302" x2="33193" y2="22649"/>
                        <a14:backgroundMark x1="23304" y1="29646" x2="48869" y2="32807"/>
                        <a14:backgroundMark x1="48869" y1="32807" x2="69385" y2="24379"/>
                        <a14:backgroundMark x1="26302" y1="41836" x2="48553" y2="19639"/>
                        <a14:backgroundMark x1="48553" y1="19639" x2="68701" y2="25056"/>
                        <a14:backgroundMark x1="25671" y1="40858" x2="43924" y2="32506"/>
                      </a14:backgroundRemoval>
                    </a14:imgEffect>
                  </a14:imgLayer>
                </a14:imgProps>
              </a:ext>
            </a:extLst>
          </a:blip>
          <a:srcRect t="-1" b="44759"/>
          <a:stretch/>
        </p:blipFill>
        <p:spPr>
          <a:xfrm>
            <a:off x="5300219" y="2201894"/>
            <a:ext cx="1915410" cy="7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9911" y="1327450"/>
            <a:ext cx="2382475" cy="2384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7"/>
          <p:cNvGrpSpPr/>
          <p:nvPr/>
        </p:nvGrpSpPr>
        <p:grpSpPr>
          <a:xfrm rot="793900">
            <a:off x="946161" y="1509276"/>
            <a:ext cx="2067523" cy="893526"/>
            <a:chOff x="409950" y="2084175"/>
            <a:chExt cx="2067523" cy="893526"/>
          </a:xfrm>
        </p:grpSpPr>
        <p:pic>
          <p:nvPicPr>
            <p:cNvPr id="82" name="Google Shape;82;p17"/>
            <p:cNvPicPr preferRelativeResize="0"/>
            <p:nvPr/>
          </p:nvPicPr>
          <p:blipFill rotWithShape="1">
            <a:blip r:embed="rId6">
              <a:alphaModFix/>
            </a:blip>
            <a:srcRect t="55975" b="1186"/>
            <a:stretch/>
          </p:blipFill>
          <p:spPr>
            <a:xfrm rot="265701">
              <a:off x="435506" y="2160917"/>
              <a:ext cx="2016413" cy="740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7"/>
            <p:cNvSpPr txBox="1"/>
            <p:nvPr/>
          </p:nvSpPr>
          <p:spPr>
            <a:xfrm>
              <a:off x="765075" y="2228150"/>
              <a:ext cx="814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>
                  <a:latin typeface="Caveat"/>
                  <a:ea typeface="Caveat"/>
                  <a:cs typeface="Caveat"/>
                  <a:sym typeface="Caveat"/>
                </a:rPr>
                <a:t>Design</a:t>
              </a:r>
              <a:endParaRPr sz="2000" b="1"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84" name="Google Shape;84;p17"/>
          <p:cNvSpPr txBox="1"/>
          <p:nvPr/>
        </p:nvSpPr>
        <p:spPr>
          <a:xfrm>
            <a:off x="5598904" y="2374548"/>
            <a:ext cx="105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Web App</a:t>
            </a:r>
            <a:endParaRPr sz="20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6">
            <a:alphaModFix/>
          </a:blip>
          <a:srcRect b="44726"/>
          <a:stretch/>
        </p:blipFill>
        <p:spPr>
          <a:xfrm>
            <a:off x="6919359" y="2035085"/>
            <a:ext cx="2617373" cy="10114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398700" y="2211725"/>
            <a:ext cx="165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Awareness for CO</a:t>
            </a:r>
            <a:r>
              <a:rPr lang="de" sz="2000" b="1" baseline="-25000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sz="20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884250" y="2365125"/>
            <a:ext cx="1915410" cy="740150"/>
            <a:chOff x="524625" y="3245538"/>
            <a:chExt cx="1915410" cy="740150"/>
          </a:xfrm>
        </p:grpSpPr>
        <p:pic>
          <p:nvPicPr>
            <p:cNvPr id="88" name="Google Shape;88;p17"/>
            <p:cNvPicPr preferRelativeResize="0"/>
            <p:nvPr/>
          </p:nvPicPr>
          <p:blipFill rotWithShape="1">
            <a:blip r:embed="rId6">
              <a:alphaModFix/>
            </a:blip>
            <a:srcRect b="44726"/>
            <a:stretch/>
          </p:blipFill>
          <p:spPr>
            <a:xfrm>
              <a:off x="524625" y="3245538"/>
              <a:ext cx="1915410" cy="74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 txBox="1"/>
            <p:nvPr/>
          </p:nvSpPr>
          <p:spPr>
            <a:xfrm>
              <a:off x="781450" y="3400263"/>
              <a:ext cx="105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92" name="Google Shape;92;p17"/>
          <p:cNvSpPr txBox="1"/>
          <p:nvPr/>
        </p:nvSpPr>
        <p:spPr>
          <a:xfrm>
            <a:off x="53971" y="36749"/>
            <a:ext cx="2998899" cy="553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sz="24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7E905-300D-4C25-B7E6-59D866F05B1C}"/>
              </a:ext>
            </a:extLst>
          </p:cNvPr>
          <p:cNvSpPr/>
          <p:nvPr/>
        </p:nvSpPr>
        <p:spPr>
          <a:xfrm rot="18116694">
            <a:off x="3075208" y="1904244"/>
            <a:ext cx="1067371" cy="59140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400" dirty="0">
                <a:ln w="0"/>
                <a:solidFill>
                  <a:schemeClr val="tx1"/>
                </a:solidFill>
                <a:latin typeface="Caveat" panose="020B0604020202020204" charset="0"/>
              </a:rPr>
              <a:t>T</a:t>
            </a:r>
            <a:r>
              <a:rPr lang="en-US" sz="2400" dirty="0" err="1">
                <a:ln w="0"/>
                <a:solidFill>
                  <a:schemeClr val="tx1"/>
                </a:solidFill>
                <a:latin typeface="Caveat" panose="020B0604020202020204" charset="0"/>
              </a:rPr>
              <a:t>ry</a:t>
            </a:r>
            <a:r>
              <a:rPr lang="en-US" sz="2400" dirty="0">
                <a:ln w="0"/>
                <a:solidFill>
                  <a:schemeClr val="tx1"/>
                </a:solidFill>
                <a:latin typeface="Caveat" panose="020B0604020202020204" charset="0"/>
              </a:rPr>
              <a:t> &amp; Error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6C1A12-82B4-4706-AD47-F6A89F01E6E6}"/>
              </a:ext>
            </a:extLst>
          </p:cNvPr>
          <p:cNvGrpSpPr/>
          <p:nvPr/>
        </p:nvGrpSpPr>
        <p:grpSpPr>
          <a:xfrm rot="20079682">
            <a:off x="1052409" y="3177976"/>
            <a:ext cx="1915410" cy="740150"/>
            <a:chOff x="361750" y="3194363"/>
            <a:chExt cx="1915410" cy="740150"/>
          </a:xfrm>
        </p:grpSpPr>
        <p:pic>
          <p:nvPicPr>
            <p:cNvPr id="90" name="Google Shape;90;p17"/>
            <p:cNvPicPr preferRelativeResize="0"/>
            <p:nvPr/>
          </p:nvPicPr>
          <p:blipFill rotWithShape="1">
            <a:blip r:embed="rId6">
              <a:alphaModFix/>
            </a:blip>
            <a:srcRect b="44726"/>
            <a:stretch/>
          </p:blipFill>
          <p:spPr>
            <a:xfrm>
              <a:off x="361750" y="3194363"/>
              <a:ext cx="1915410" cy="74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89;p17">
              <a:extLst>
                <a:ext uri="{FF2B5EF4-FFF2-40B4-BE49-F238E27FC236}">
                  <a16:creationId xmlns:a16="http://schemas.microsoft.com/office/drawing/2014/main" id="{04E10981-3AED-4113-BCB5-F80A3F03EFBE}"/>
                </a:ext>
              </a:extLst>
            </p:cNvPr>
            <p:cNvSpPr txBox="1"/>
            <p:nvPr/>
          </p:nvSpPr>
          <p:spPr>
            <a:xfrm>
              <a:off x="661425" y="3372540"/>
              <a:ext cx="105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Coding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11EAA-3566-4DF6-8A89-3EB9CAB68FE0}"/>
              </a:ext>
            </a:extLst>
          </p:cNvPr>
          <p:cNvSpPr/>
          <p:nvPr/>
        </p:nvSpPr>
        <p:spPr>
          <a:xfrm rot="4794264">
            <a:off x="4105003" y="2157140"/>
            <a:ext cx="1067371" cy="64430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400" dirty="0">
                <a:ln w="0"/>
                <a:solidFill>
                  <a:schemeClr val="tx1"/>
                </a:solidFill>
                <a:latin typeface="Caveat" panose="020B0604020202020204" charset="0"/>
              </a:rPr>
              <a:t>Teamwork</a:t>
            </a:r>
            <a:endParaRPr lang="en-US" sz="2400" b="0" cap="none" spc="0" dirty="0">
              <a:ln w="0"/>
              <a:solidFill>
                <a:schemeClr val="tx1"/>
              </a:solidFill>
              <a:latin typeface="Caveat" panose="020B0604020202020204" charset="0"/>
            </a:endParaRPr>
          </a:p>
        </p:txBody>
      </p:sp>
      <p:pic>
        <p:nvPicPr>
          <p:cNvPr id="24" name="Google Shape;80;p17">
            <a:extLst>
              <a:ext uri="{FF2B5EF4-FFF2-40B4-BE49-F238E27FC236}">
                <a16:creationId xmlns:a16="http://schemas.microsoft.com/office/drawing/2014/main" id="{D2749171-F07B-43BB-8BF1-4FA5351EB9C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93" b="49661" l="6207" r="89953">
                        <a14:foregroundMark x1="5050" y1="8503" x2="30247" y2="7299"/>
                        <a14:foregroundMark x1="30247" y1="7299" x2="55339" y2="9255"/>
                        <a14:foregroundMark x1="55339" y1="9255" x2="80484" y2="8202"/>
                        <a14:foregroundMark x1="80484" y1="8202" x2="81799" y2="45448"/>
                        <a14:foregroundMark x1="81799" y1="45448" x2="57233" y2="53047"/>
                        <a14:foregroundMark x1="57233" y1="53047" x2="6786" y2="51919"/>
                        <a14:foregroundMark x1="6786" y1="51919" x2="8995" y2="16102"/>
                        <a14:foregroundMark x1="8995" y1="16102" x2="6207" y2="9255"/>
                        <a14:backgroundMark x1="5576" y1="30098" x2="5576" y2="30098"/>
                        <a14:backgroundMark x1="35350" y1="23853" x2="42083" y2="28141"/>
                        <a14:backgroundMark x1="92635" y1="9481" x2="93161" y2="82242"/>
                        <a14:backgroundMark x1="93161" y1="82242" x2="89164" y2="93604"/>
                        <a14:backgroundMark x1="4366" y1="23401" x2="2683" y2="42814"/>
                        <a14:backgroundMark x1="33351" y1="23401" x2="44608" y2="30775"/>
                        <a14:backgroundMark x1="4734" y1="23401" x2="1736" y2="58841"/>
                        <a14:backgroundMark x1="1736" y1="58841" x2="1526" y2="58841"/>
                        <a14:backgroundMark x1="5208" y1="72460" x2="7049" y2="95485"/>
                        <a14:backgroundMark x1="25513" y1="76298" x2="51026" y2="73664"/>
                        <a14:backgroundMark x1="51026" y1="73664" x2="61021" y2="74191"/>
                        <a14:backgroundMark x1="45082" y1="31302" x2="33193" y2="22649"/>
                        <a14:backgroundMark x1="23304" y1="29646" x2="48869" y2="32807"/>
                        <a14:backgroundMark x1="48869" y1="32807" x2="69385" y2="24379"/>
                        <a14:backgroundMark x1="26302" y1="41836" x2="48553" y2="19639"/>
                        <a14:backgroundMark x1="48553" y1="19639" x2="68701" y2="25056"/>
                        <a14:backgroundMark x1="25671" y1="40858" x2="43924" y2="32506"/>
                      </a14:backgroundRemoval>
                    </a14:imgEffect>
                  </a14:imgLayer>
                </a14:imgProps>
              </a:ext>
            </a:extLst>
          </a:blip>
          <a:srcRect t="-1" b="44759"/>
          <a:stretch/>
        </p:blipFill>
        <p:spPr>
          <a:xfrm rot="18868066">
            <a:off x="4507486" y="584997"/>
            <a:ext cx="1915410" cy="7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84;p17">
            <a:extLst>
              <a:ext uri="{FF2B5EF4-FFF2-40B4-BE49-F238E27FC236}">
                <a16:creationId xmlns:a16="http://schemas.microsoft.com/office/drawing/2014/main" id="{2F6A4575-835A-4775-A65D-C9BA730002E1}"/>
              </a:ext>
            </a:extLst>
          </p:cNvPr>
          <p:cNvSpPr txBox="1"/>
          <p:nvPr/>
        </p:nvSpPr>
        <p:spPr>
          <a:xfrm rot="19118614">
            <a:off x="5038091" y="629829"/>
            <a:ext cx="105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???</a:t>
            </a:r>
            <a:endParaRPr sz="20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350938-C15B-433F-A988-241C46E5AD08}"/>
              </a:ext>
            </a:extLst>
          </p:cNvPr>
          <p:cNvGrpSpPr/>
          <p:nvPr/>
        </p:nvGrpSpPr>
        <p:grpSpPr>
          <a:xfrm rot="18254986">
            <a:off x="1689488" y="3900291"/>
            <a:ext cx="1915410" cy="739711"/>
            <a:chOff x="2606368" y="3869675"/>
            <a:chExt cx="1915410" cy="739711"/>
          </a:xfrm>
        </p:grpSpPr>
        <p:pic>
          <p:nvPicPr>
            <p:cNvPr id="30" name="Google Shape;80;p17">
              <a:extLst>
                <a:ext uri="{FF2B5EF4-FFF2-40B4-BE49-F238E27FC236}">
                  <a16:creationId xmlns:a16="http://schemas.microsoft.com/office/drawing/2014/main" id="{580AF6BD-CE2D-411C-8ABA-E046FF24566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3" b="49661" l="6207" r="89953">
                          <a14:foregroundMark x1="5050" y1="8503" x2="30247" y2="7299"/>
                          <a14:foregroundMark x1="30247" y1="7299" x2="55339" y2="9255"/>
                          <a14:foregroundMark x1="55339" y1="9255" x2="80484" y2="8202"/>
                          <a14:foregroundMark x1="80484" y1="8202" x2="81799" y2="45448"/>
                          <a14:foregroundMark x1="81799" y1="45448" x2="57233" y2="53047"/>
                          <a14:foregroundMark x1="57233" y1="53047" x2="6786" y2="51919"/>
                          <a14:foregroundMark x1="6786" y1="51919" x2="8995" y2="16102"/>
                          <a14:foregroundMark x1="8995" y1="16102" x2="6207" y2="9255"/>
                          <a14:backgroundMark x1="5576" y1="30098" x2="5576" y2="30098"/>
                          <a14:backgroundMark x1="35350" y1="23853" x2="42083" y2="28141"/>
                          <a14:backgroundMark x1="92635" y1="9481" x2="93161" y2="82242"/>
                          <a14:backgroundMark x1="93161" y1="82242" x2="89164" y2="93604"/>
                          <a14:backgroundMark x1="4366" y1="23401" x2="2683" y2="42814"/>
                          <a14:backgroundMark x1="33351" y1="23401" x2="44608" y2="30775"/>
                          <a14:backgroundMark x1="4734" y1="23401" x2="1736" y2="58841"/>
                          <a14:backgroundMark x1="1736" y1="58841" x2="1526" y2="58841"/>
                          <a14:backgroundMark x1="5208" y1="72460" x2="7049" y2="95485"/>
                          <a14:backgroundMark x1="25513" y1="76298" x2="51026" y2="73664"/>
                          <a14:backgroundMark x1="51026" y1="73664" x2="61021" y2="74191"/>
                          <a14:backgroundMark x1="45082" y1="31302" x2="33193" y2="22649"/>
                          <a14:backgroundMark x1="23304" y1="29646" x2="48869" y2="32807"/>
                          <a14:backgroundMark x1="48869" y1="32807" x2="69385" y2="24379"/>
                          <a14:backgroundMark x1="26302" y1="41836" x2="48553" y2="19639"/>
                          <a14:backgroundMark x1="48553" y1="19639" x2="68701" y2="25056"/>
                          <a14:backgroundMark x1="25671" y1="40858" x2="43924" y2="32506"/>
                        </a14:backgroundRemoval>
                      </a14:imgEffect>
                    </a14:imgLayer>
                  </a14:imgProps>
                </a:ext>
              </a:extLst>
            </a:blip>
            <a:srcRect t="-1" b="44759"/>
            <a:stretch/>
          </p:blipFill>
          <p:spPr>
            <a:xfrm>
              <a:off x="2606368" y="3869675"/>
              <a:ext cx="1915410" cy="73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84;p17">
              <a:extLst>
                <a:ext uri="{FF2B5EF4-FFF2-40B4-BE49-F238E27FC236}">
                  <a16:creationId xmlns:a16="http://schemas.microsoft.com/office/drawing/2014/main" id="{5D909438-402F-453A-A8FC-47A81DD42A31}"/>
                </a:ext>
              </a:extLst>
            </p:cNvPr>
            <p:cNvSpPr txBox="1"/>
            <p:nvPr/>
          </p:nvSpPr>
          <p:spPr>
            <a:xfrm>
              <a:off x="2949001" y="4022979"/>
              <a:ext cx="1478336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0548827-8D93-4FF6-83FD-ECBEF5D18B21}"/>
              </a:ext>
            </a:extLst>
          </p:cNvPr>
          <p:cNvSpPr/>
          <p:nvPr/>
        </p:nvSpPr>
        <p:spPr>
          <a:xfrm rot="806316">
            <a:off x="3397431" y="3053077"/>
            <a:ext cx="1067371" cy="34490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de-DE" sz="2400" b="0" cap="none" spc="0" dirty="0" err="1">
                <a:ln w="0"/>
                <a:solidFill>
                  <a:schemeClr val="tx1"/>
                </a:solidFill>
                <a:latin typeface="Caveat" panose="020B0604020202020204" charset="0"/>
              </a:rPr>
              <a:t>Discussions</a:t>
            </a:r>
            <a:endParaRPr lang="en-US" sz="2400" b="0" cap="none" spc="0" dirty="0">
              <a:ln w="0"/>
              <a:solidFill>
                <a:schemeClr val="tx1"/>
              </a:solidFill>
              <a:latin typeface="Caveat" panose="020B060402020202020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E9DC3D-AB1C-4BF4-8DAE-370CF1CCABE0}"/>
              </a:ext>
            </a:extLst>
          </p:cNvPr>
          <p:cNvGrpSpPr/>
          <p:nvPr/>
        </p:nvGrpSpPr>
        <p:grpSpPr>
          <a:xfrm rot="2449739">
            <a:off x="1564245" y="707257"/>
            <a:ext cx="1915410" cy="739711"/>
            <a:chOff x="993501" y="986565"/>
            <a:chExt cx="1915410" cy="739711"/>
          </a:xfrm>
        </p:grpSpPr>
        <p:pic>
          <p:nvPicPr>
            <p:cNvPr id="34" name="Google Shape;80;p17">
              <a:extLst>
                <a:ext uri="{FF2B5EF4-FFF2-40B4-BE49-F238E27FC236}">
                  <a16:creationId xmlns:a16="http://schemas.microsoft.com/office/drawing/2014/main" id="{C2FB8CBC-475C-431B-85C8-3E2CA65E25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3" b="49661" l="6207" r="89953">
                          <a14:foregroundMark x1="5050" y1="8503" x2="30247" y2="7299"/>
                          <a14:foregroundMark x1="30247" y1="7299" x2="55339" y2="9255"/>
                          <a14:foregroundMark x1="55339" y1="9255" x2="80484" y2="8202"/>
                          <a14:foregroundMark x1="80484" y1="8202" x2="81799" y2="45448"/>
                          <a14:foregroundMark x1="81799" y1="45448" x2="57233" y2="53047"/>
                          <a14:foregroundMark x1="57233" y1="53047" x2="6786" y2="51919"/>
                          <a14:foregroundMark x1="6786" y1="51919" x2="8995" y2="16102"/>
                          <a14:foregroundMark x1="8995" y1="16102" x2="6207" y2="9255"/>
                          <a14:backgroundMark x1="5576" y1="30098" x2="5576" y2="30098"/>
                          <a14:backgroundMark x1="35350" y1="23853" x2="42083" y2="28141"/>
                          <a14:backgroundMark x1="92635" y1="9481" x2="93161" y2="82242"/>
                          <a14:backgroundMark x1="93161" y1="82242" x2="89164" y2="93604"/>
                          <a14:backgroundMark x1="4366" y1="23401" x2="2683" y2="42814"/>
                          <a14:backgroundMark x1="33351" y1="23401" x2="44608" y2="30775"/>
                          <a14:backgroundMark x1="4734" y1="23401" x2="1736" y2="58841"/>
                          <a14:backgroundMark x1="1736" y1="58841" x2="1526" y2="58841"/>
                          <a14:backgroundMark x1="5208" y1="72460" x2="7049" y2="95485"/>
                          <a14:backgroundMark x1="25513" y1="76298" x2="51026" y2="73664"/>
                          <a14:backgroundMark x1="51026" y1="73664" x2="61021" y2="74191"/>
                          <a14:backgroundMark x1="45082" y1="31302" x2="33193" y2="22649"/>
                          <a14:backgroundMark x1="23304" y1="29646" x2="48869" y2="32807"/>
                          <a14:backgroundMark x1="48869" y1="32807" x2="69385" y2="24379"/>
                          <a14:backgroundMark x1="26302" y1="41836" x2="48553" y2="19639"/>
                          <a14:backgroundMark x1="48553" y1="19639" x2="68701" y2="25056"/>
                          <a14:backgroundMark x1="25671" y1="40858" x2="43924" y2="32506"/>
                        </a14:backgroundRemoval>
                      </a14:imgEffect>
                    </a14:imgLayer>
                  </a14:imgProps>
                </a:ext>
              </a:extLst>
            </a:blip>
            <a:srcRect t="-1" b="44759"/>
            <a:stretch/>
          </p:blipFill>
          <p:spPr>
            <a:xfrm>
              <a:off x="993501" y="986565"/>
              <a:ext cx="1915410" cy="73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83;p17">
              <a:extLst>
                <a:ext uri="{FF2B5EF4-FFF2-40B4-BE49-F238E27FC236}">
                  <a16:creationId xmlns:a16="http://schemas.microsoft.com/office/drawing/2014/main" id="{3BF28791-F0FD-41DB-AE0A-9728DCAC01C0}"/>
                </a:ext>
              </a:extLst>
            </p:cNvPr>
            <p:cNvSpPr txBox="1"/>
            <p:nvPr/>
          </p:nvSpPr>
          <p:spPr>
            <a:xfrm>
              <a:off x="1322875" y="1104040"/>
              <a:ext cx="1190006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sz="2000" b="1" dirty="0"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117143-CD58-45C5-98E4-0B4EFFEDC601}"/>
              </a:ext>
            </a:extLst>
          </p:cNvPr>
          <p:cNvGrpSpPr/>
          <p:nvPr/>
        </p:nvGrpSpPr>
        <p:grpSpPr>
          <a:xfrm rot="5858341">
            <a:off x="4754323" y="3275611"/>
            <a:ext cx="1543700" cy="1915410"/>
            <a:chOff x="5559505" y="3075003"/>
            <a:chExt cx="1543700" cy="1915410"/>
          </a:xfrm>
        </p:grpSpPr>
        <p:pic>
          <p:nvPicPr>
            <p:cNvPr id="39" name="Google Shape;80;p17">
              <a:extLst>
                <a:ext uri="{FF2B5EF4-FFF2-40B4-BE49-F238E27FC236}">
                  <a16:creationId xmlns:a16="http://schemas.microsoft.com/office/drawing/2014/main" id="{5539B025-F3D5-4088-8E80-61E07C876E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3" b="49661" l="6207" r="89953">
                          <a14:foregroundMark x1="5050" y1="8503" x2="30247" y2="7299"/>
                          <a14:foregroundMark x1="30247" y1="7299" x2="55339" y2="9255"/>
                          <a14:foregroundMark x1="55339" y1="9255" x2="80484" y2="8202"/>
                          <a14:foregroundMark x1="80484" y1="8202" x2="81799" y2="45448"/>
                          <a14:foregroundMark x1="81799" y1="45448" x2="57233" y2="53047"/>
                          <a14:foregroundMark x1="57233" y1="53047" x2="6786" y2="51919"/>
                          <a14:foregroundMark x1="6786" y1="51919" x2="8995" y2="16102"/>
                          <a14:foregroundMark x1="8995" y1="16102" x2="6207" y2="9255"/>
                          <a14:backgroundMark x1="5576" y1="30098" x2="5576" y2="30098"/>
                          <a14:backgroundMark x1="35350" y1="23853" x2="42083" y2="28141"/>
                          <a14:backgroundMark x1="92635" y1="9481" x2="93161" y2="82242"/>
                          <a14:backgroundMark x1="93161" y1="82242" x2="89164" y2="93604"/>
                          <a14:backgroundMark x1="4366" y1="23401" x2="2683" y2="42814"/>
                          <a14:backgroundMark x1="33351" y1="23401" x2="44608" y2="30775"/>
                          <a14:backgroundMark x1="4734" y1="23401" x2="1736" y2="58841"/>
                          <a14:backgroundMark x1="1736" y1="58841" x2="1526" y2="58841"/>
                          <a14:backgroundMark x1="5208" y1="72460" x2="7049" y2="95485"/>
                          <a14:backgroundMark x1="25513" y1="76298" x2="51026" y2="73664"/>
                          <a14:backgroundMark x1="51026" y1="73664" x2="61021" y2="74191"/>
                          <a14:backgroundMark x1="45082" y1="31302" x2="33193" y2="22649"/>
                          <a14:backgroundMark x1="23304" y1="29646" x2="48869" y2="32807"/>
                          <a14:backgroundMark x1="48869" y1="32807" x2="69385" y2="24379"/>
                          <a14:backgroundMark x1="26302" y1="41836" x2="48553" y2="19639"/>
                          <a14:backgroundMark x1="48553" y1="19639" x2="68701" y2="25056"/>
                          <a14:backgroundMark x1="25671" y1="40858" x2="43924" y2="32506"/>
                        </a14:backgroundRemoval>
                      </a14:imgEffect>
                    </a14:imgLayer>
                  </a14:imgProps>
                </a:ext>
              </a:extLst>
            </a:blip>
            <a:srcRect t="-1" b="44759"/>
            <a:stretch/>
          </p:blipFill>
          <p:spPr>
            <a:xfrm rot="18868066">
              <a:off x="5316116" y="3662852"/>
              <a:ext cx="1915410" cy="73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84;p17">
              <a:extLst>
                <a:ext uri="{FF2B5EF4-FFF2-40B4-BE49-F238E27FC236}">
                  <a16:creationId xmlns:a16="http://schemas.microsoft.com/office/drawing/2014/main" id="{9C20B087-796B-4179-A5B1-1C352571810A}"/>
                </a:ext>
              </a:extLst>
            </p:cNvPr>
            <p:cNvSpPr txBox="1"/>
            <p:nvPr/>
          </p:nvSpPr>
          <p:spPr>
            <a:xfrm rot="18910832">
              <a:off x="5559505" y="3610538"/>
              <a:ext cx="1543700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P</a:t>
              </a: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ython libraries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l="3063" b="5687"/>
          <a:stretch/>
        </p:blipFill>
        <p:spPr>
          <a:xfrm>
            <a:off x="0" y="0"/>
            <a:ext cx="72423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6125775" y="3549100"/>
            <a:ext cx="214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latin typeface="Caveat"/>
                <a:ea typeface="Caveat"/>
                <a:cs typeface="Caveat"/>
                <a:sym typeface="Caveat"/>
              </a:rPr>
              <a:t>Next online meeting:</a:t>
            </a:r>
            <a:endParaRPr sz="20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Caveat"/>
                <a:ea typeface="Caveat"/>
                <a:cs typeface="Caveat"/>
                <a:sym typeface="Caveat"/>
              </a:rPr>
              <a:t>Date: XX.XX.XXXX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Caveat"/>
                <a:ea typeface="Caveat"/>
                <a:cs typeface="Caveat"/>
                <a:sym typeface="Caveat"/>
              </a:rPr>
              <a:t>Time:  XX:XX o’clock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0" y="0"/>
            <a:ext cx="3267900" cy="11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28350" y="177700"/>
            <a:ext cx="36039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b="1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Thank’s for your attention ! </a:t>
            </a:r>
            <a:endParaRPr sz="2400" b="1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Bildschirmpräsentation (16:9)</PresentationFormat>
  <Paragraphs>112</Paragraphs>
  <Slides>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Caveat</vt:lpstr>
      <vt:lpstr>Caveat Regular</vt:lpstr>
      <vt:lpstr>Roboto</vt:lpstr>
      <vt:lpstr>Arial</vt:lpstr>
      <vt:lpstr>Simple Light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Katrin Scharf</cp:lastModifiedBy>
  <cp:revision>25</cp:revision>
  <dcterms:modified xsi:type="dcterms:W3CDTF">2021-05-06T13:05:14Z</dcterms:modified>
</cp:coreProperties>
</file>